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5"/>
  </p:notesMasterIdLst>
  <p:sldIdLst>
    <p:sldId id="384" r:id="rId3"/>
    <p:sldId id="386" r:id="rId4"/>
    <p:sldId id="415" r:id="rId5"/>
    <p:sldId id="413" r:id="rId6"/>
    <p:sldId id="396" r:id="rId7"/>
    <p:sldId id="408" r:id="rId8"/>
    <p:sldId id="335" r:id="rId9"/>
    <p:sldId id="336" r:id="rId10"/>
    <p:sldId id="337" r:id="rId11"/>
    <p:sldId id="338" r:id="rId12"/>
    <p:sldId id="340" r:id="rId13"/>
    <p:sldId id="341" r:id="rId14"/>
    <p:sldId id="409" r:id="rId15"/>
    <p:sldId id="345" r:id="rId16"/>
    <p:sldId id="344" r:id="rId17"/>
    <p:sldId id="414" r:id="rId18"/>
    <p:sldId id="383" r:id="rId19"/>
    <p:sldId id="356" r:id="rId20"/>
    <p:sldId id="353" r:id="rId21"/>
    <p:sldId id="357" r:id="rId22"/>
    <p:sldId id="358" r:id="rId23"/>
    <p:sldId id="359" r:id="rId24"/>
    <p:sldId id="360" r:id="rId25"/>
    <p:sldId id="362" r:id="rId26"/>
    <p:sldId id="363" r:id="rId27"/>
    <p:sldId id="361" r:id="rId28"/>
    <p:sldId id="364" r:id="rId29"/>
    <p:sldId id="422" r:id="rId30"/>
    <p:sldId id="314" r:id="rId31"/>
    <p:sldId id="369" r:id="rId32"/>
    <p:sldId id="423" r:id="rId33"/>
    <p:sldId id="371" r:id="rId34"/>
    <p:sldId id="267" r:id="rId35"/>
    <p:sldId id="317" r:id="rId36"/>
    <p:sldId id="318" r:id="rId37"/>
    <p:sldId id="381" r:id="rId38"/>
    <p:sldId id="269" r:id="rId39"/>
    <p:sldId id="321" r:id="rId40"/>
    <p:sldId id="401" r:id="rId41"/>
    <p:sldId id="400" r:id="rId42"/>
    <p:sldId id="397" r:id="rId43"/>
    <p:sldId id="326" r:id="rId44"/>
    <p:sldId id="327" r:id="rId45"/>
    <p:sldId id="424" r:id="rId46"/>
    <p:sldId id="271" r:id="rId47"/>
    <p:sldId id="393" r:id="rId48"/>
    <p:sldId id="402" r:id="rId49"/>
    <p:sldId id="395" r:id="rId50"/>
    <p:sldId id="305" r:id="rId51"/>
    <p:sldId id="403" r:id="rId52"/>
    <p:sldId id="331" r:id="rId53"/>
    <p:sldId id="33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02" autoAdjust="0"/>
    <p:restoredTop sz="75238" autoAdjust="0"/>
  </p:normalViewPr>
  <p:slideViewPr>
    <p:cSldViewPr>
      <p:cViewPr varScale="1">
        <p:scale>
          <a:sx n="88" d="100"/>
          <a:sy n="88" d="100"/>
        </p:scale>
        <p:origin x="184" y="320"/>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接下来介绍一下散度</a:t>
                </a:r>
                <a:endParaRPr lang="en-US" altLang="zh-CN" dirty="0"/>
              </a:p>
              <a:p>
                <a:r>
                  <a:rPr lang="en-US" altLang="zh-CN" dirty="0"/>
                  <a:t>1</a:t>
                </a:r>
                <a:r>
                  <a:rPr lang="zh-CN" altLang="en-US" dirty="0"/>
                  <a:t>、我们看散度的数学表达是怎样的，对于向量场</a:t>
                </a:r>
                <a:r>
                  <a:rPr lang="en-US" altLang="zh-CN" dirty="0"/>
                  <a:t>A=P</a:t>
                </a:r>
                <a:r>
                  <a:rPr lang="zh-CN" altLang="en-US" dirty="0"/>
                  <a:t>，</a:t>
                </a:r>
                <a:r>
                  <a:rPr lang="en-US" altLang="zh-CN" dirty="0"/>
                  <a:t>Q,R</a:t>
                </a:r>
                <a:r>
                  <a:rPr lang="zh-CN" altLang="en-US" dirty="0"/>
                  <a:t>，散度等于</a:t>
                </a:r>
                <a:r>
                  <a:rPr lang="en-US" altLang="zh-CN" dirty="0"/>
                  <a:t>P</a:t>
                </a:r>
                <a:r>
                  <a:rPr lang="zh-CN" altLang="en-US" dirty="0"/>
                  <a:t>、</a:t>
                </a:r>
                <a:r>
                  <a:rPr lang="en-US" altLang="zh-CN" dirty="0"/>
                  <a:t>Q</a:t>
                </a:r>
                <a:r>
                  <a:rPr lang="zh-CN" altLang="en-US" dirty="0"/>
                  <a:t>、</a:t>
                </a:r>
                <a:r>
                  <a:rPr lang="en-US" altLang="zh-CN" dirty="0"/>
                  <a:t>R</a:t>
                </a:r>
                <a:r>
                  <a:rPr lang="zh-CN" altLang="en-US" dirty="0"/>
                  <a:t>分别对</a:t>
                </a:r>
                <a:r>
                  <a:rPr lang="en-US" altLang="zh-CN" dirty="0" err="1"/>
                  <a:t>xyz</a:t>
                </a:r>
                <a:r>
                  <a:rPr lang="zh-CN" altLang="en-US" dirty="0"/>
                  <a:t>求偏导的，可以记作 </a:t>
                </a:r>
                <a:r>
                  <a:rPr lang="en-US" altLang="zh-CN" dirty="0"/>
                  <a:t>del</a:t>
                </a:r>
                <a:r>
                  <a:rPr lang="zh-CN" altLang="en-US" dirty="0"/>
                  <a:t> 点乘 </a:t>
                </a:r>
                <a:r>
                  <a:rPr lang="en-US" altLang="zh-CN" dirty="0"/>
                  <a:t>A</a:t>
                </a:r>
                <a:r>
                  <a:rPr lang="zh-CN" altLang="en-US" dirty="0"/>
                  <a:t>。</a:t>
                </a:r>
                <a:endParaRPr lang="en-US" altLang="zh-CN" dirty="0"/>
              </a:p>
              <a:p>
                <a:r>
                  <a:rPr lang="en-US" altLang="zh-CN" dirty="0"/>
                  <a:t>2</a:t>
                </a:r>
                <a:r>
                  <a:rPr lang="zh-CN" altLang="en-US" dirty="0"/>
                  <a:t>、而散度的物理意义是：向量场</a:t>
                </a:r>
                <a:r>
                  <a:rPr lang="en-US" altLang="zh-CN" dirty="0"/>
                  <a:t>A</a:t>
                </a:r>
                <a:r>
                  <a:rPr lang="zh-CN" altLang="en-US" dirty="0"/>
                  <a:t>在点</a:t>
                </a:r>
                <a:r>
                  <a:rPr lang="en-US" altLang="zh-CN" dirty="0"/>
                  <a:t>M</a:t>
                </a:r>
                <a:r>
                  <a:rPr lang="zh-CN" altLang="en-US" dirty="0"/>
                  <a:t>处的通量密度</a:t>
                </a:r>
                <a:endParaRPr lang="en-US" altLang="zh-CN" dirty="0"/>
              </a:p>
              <a:p>
                <a:r>
                  <a:rPr lang="en-US" altLang="zh-CN" dirty="0"/>
                  <a:t>3</a:t>
                </a:r>
                <a:r>
                  <a:rPr lang="zh-CN" altLang="en-US" dirty="0"/>
                  <a:t>、什么是通量密度？</a:t>
                </a:r>
                <a:r>
                  <a:rPr lang="en-US" altLang="zh-CN" dirty="0"/>
                  <a:t>M</a:t>
                </a:r>
                <a:r>
                  <a:rPr lang="zh-CN" altLang="en-US" dirty="0"/>
                  <a:t>为中心，</a:t>
                </a:r>
                <a:r>
                  <a:rPr lang="en-US" altLang="zh-CN" dirty="0"/>
                  <a:t>r</a:t>
                </a:r>
                <a:r>
                  <a:rPr lang="zh-CN" altLang="en-US" dirty="0"/>
                  <a:t>为半径，做一个球体，球面记作 </a:t>
                </a:r>
                <a:r>
                  <a:rPr lang="en-US" altLang="zh-CN" dirty="0"/>
                  <a:t>sigma</a:t>
                </a:r>
                <a:r>
                  <a:rPr lang="zh-CN" altLang="en-US" dirty="0"/>
                  <a:t> </a:t>
                </a:r>
                <a:r>
                  <a:rPr lang="en-US" altLang="zh-CN" dirty="0"/>
                  <a:t>r</a:t>
                </a:r>
                <a:r>
                  <a:rPr lang="zh-CN" altLang="en-US" dirty="0"/>
                  <a:t>。</a:t>
                </a:r>
                <a:endParaRPr lang="en-US" altLang="zh-CN" dirty="0"/>
              </a:p>
              <a:p>
                <a:r>
                  <a:rPr lang="en-US" altLang="zh-CN" dirty="0"/>
                  <a:t>4</a:t>
                </a:r>
                <a:r>
                  <a:rPr lang="zh-CN" altLang="en-US" dirty="0"/>
                  <a:t>、什么是通量</a:t>
                </a:r>
                <a:r>
                  <a:rPr lang="en-US" altLang="zh-CN" dirty="0"/>
                  <a:t>?</a:t>
                </a:r>
                <a:r>
                  <a:rPr lang="zh-CN" altLang="en-US" dirty="0"/>
                  <a:t>通量就是向量场</a:t>
                </a:r>
                <a:r>
                  <a:rPr lang="en-US" altLang="zh-CN" dirty="0"/>
                  <a:t>A</a:t>
                </a:r>
                <a:r>
                  <a:rPr lang="zh-CN" altLang="en-US" dirty="0"/>
                  <a:t>在封闭曲面</a:t>
                </a:r>
                <a:r>
                  <a:rPr lang="en-US" altLang="zh-CN" dirty="0"/>
                  <a:t>sigma</a:t>
                </a:r>
                <a:r>
                  <a:rPr lang="zh-CN" altLang="en-US" dirty="0"/>
                  <a:t> </a:t>
                </a:r>
                <a:r>
                  <a:rPr lang="en-US" altLang="zh-CN" dirty="0"/>
                  <a:t>r</a:t>
                </a:r>
                <a:r>
                  <a:rPr lang="zh-CN" altLang="en-US" dirty="0"/>
                  <a:t>上做面积分，其除以封闭曲面围成的体积</a:t>
                </a:r>
                <a:r>
                  <a:rPr lang="en-US" altLang="zh-CN" dirty="0"/>
                  <a:t>V</a:t>
                </a:r>
                <a:r>
                  <a:rPr lang="zh-CN" altLang="en-US" dirty="0"/>
                  <a:t>则为单位体积的通量。当</a:t>
                </a:r>
                <a:r>
                  <a:rPr lang="en-US" altLang="zh-CN" dirty="0"/>
                  <a:t>r</a:t>
                </a:r>
                <a:r>
                  <a:rPr lang="zh-CN" altLang="en-US" dirty="0"/>
                  <a:t>趋向于</a:t>
                </a:r>
                <a:r>
                  <a:rPr lang="en-US" altLang="zh-CN" dirty="0"/>
                  <a:t>0</a:t>
                </a:r>
                <a:r>
                  <a:rPr lang="zh-CN" altLang="en-US" dirty="0"/>
                  <a:t>，单位体积的通量极限就是向量场</a:t>
                </a:r>
                <a:r>
                  <a:rPr lang="en-US" altLang="zh-CN" dirty="0"/>
                  <a:t>A</a:t>
                </a:r>
                <a:r>
                  <a:rPr lang="zh-CN" altLang="en-US" dirty="0"/>
                  <a:t>在点</a:t>
                </a:r>
                <a:r>
                  <a:rPr lang="en-US" altLang="zh-CN" dirty="0"/>
                  <a:t>M</a:t>
                </a:r>
                <a:r>
                  <a:rPr lang="zh-CN" altLang="en-US" dirty="0"/>
                  <a:t>处的通量密度</a:t>
                </a:r>
                <a:endParaRPr lang="en-US" altLang="zh-CN" dirty="0"/>
              </a:p>
              <a:p>
                <a:r>
                  <a:rPr lang="en-US" altLang="zh-CN" dirty="0"/>
                  <a:t>5</a:t>
                </a:r>
                <a:r>
                  <a:rPr lang="zh-CN" altLang="en-US" dirty="0"/>
                  <a:t>、散度大于</a:t>
                </a:r>
                <a:r>
                  <a:rPr lang="en-US" altLang="zh-CN" dirty="0"/>
                  <a:t>0</a:t>
                </a:r>
                <a:r>
                  <a:rPr lang="zh-CN" altLang="en-US" dirty="0"/>
                  <a:t>，表示有流出；散度小于</a:t>
                </a:r>
                <a:r>
                  <a:rPr lang="en-US" altLang="zh-CN" dirty="0"/>
                  <a:t>0</a:t>
                </a:r>
                <a:r>
                  <a:rPr lang="zh-CN" altLang="en-US" dirty="0"/>
                  <a:t>表示有流入；散度为</a:t>
                </a:r>
                <a:r>
                  <a:rPr lang="en-US" altLang="zh-CN" dirty="0"/>
                  <a:t>0</a:t>
                </a:r>
                <a:r>
                  <a:rPr lang="zh-CN" altLang="en-US" dirty="0"/>
                  <a:t>，表示流出的等于流入。</a:t>
                </a:r>
                <a:endParaRPr lang="en-US" altLang="zh-CN" dirty="0"/>
              </a:p>
              <a:p>
                <a:r>
                  <a:rPr lang="en-US" altLang="zh-CN" dirty="0"/>
                  <a:t>6</a:t>
                </a:r>
                <a:r>
                  <a:rPr lang="zh-CN" altLang="en-US" dirty="0"/>
                  <a:t>、如果向量场</a:t>
                </a:r>
                <a:r>
                  <a:rPr lang="en-US" altLang="zh-CN" dirty="0"/>
                  <a:t>A</a:t>
                </a:r>
                <a:r>
                  <a:rPr lang="zh-CN" altLang="en-US" dirty="0"/>
                  <a:t>处处散度为</a:t>
                </a:r>
                <a:r>
                  <a:rPr lang="en-US" altLang="zh-CN" dirty="0"/>
                  <a:t>0</a:t>
                </a:r>
                <a:r>
                  <a:rPr lang="zh-CN" altLang="en-US" dirty="0"/>
                  <a:t>，则成</a:t>
                </a:r>
                <a:r>
                  <a:rPr lang="en-US" altLang="zh-CN" dirty="0"/>
                  <a:t>A</a:t>
                </a:r>
                <a:r>
                  <a:rPr lang="zh-CN" altLang="en-US" dirty="0"/>
                  <a:t>为无源场</a:t>
                </a:r>
                <a:endParaRPr lang="en-US" altLang="zh-CN"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最后回顾下拉普拉斯算子</a:t>
            </a:r>
            <a:endParaRPr lang="en-US" altLang="zh-CN" dirty="0"/>
          </a:p>
          <a:p>
            <a:r>
              <a:rPr lang="en-US" altLang="zh-CN" dirty="0"/>
              <a:t>1</a:t>
            </a:r>
            <a:r>
              <a:rPr lang="zh-CN" altLang="en-US" dirty="0"/>
              <a:t>、我们先看其数学定义，对于函数</a:t>
            </a:r>
            <a:r>
              <a:rPr lang="en-US" altLang="zh-CN" dirty="0"/>
              <a:t>u=</a:t>
            </a:r>
            <a:r>
              <a:rPr lang="en-US" altLang="zh-CN" dirty="0" err="1"/>
              <a:t>fxyz</a:t>
            </a:r>
            <a:r>
              <a:rPr lang="zh-CN" altLang="en-US" dirty="0"/>
              <a:t>，那么拉普拉斯算子表示成</a:t>
            </a:r>
            <a:r>
              <a:rPr lang="en-US" altLang="zh-CN" dirty="0"/>
              <a:t>u</a:t>
            </a:r>
            <a:r>
              <a:rPr lang="zh-CN" altLang="en-US" dirty="0"/>
              <a:t>分别对</a:t>
            </a:r>
            <a:r>
              <a:rPr lang="en-US" altLang="zh-CN" dirty="0" err="1"/>
              <a:t>xyz</a:t>
            </a:r>
            <a:r>
              <a:rPr lang="zh-CN" altLang="en-US" dirty="0"/>
              <a:t>求二阶偏导数的和，记作 </a:t>
            </a:r>
            <a:r>
              <a:rPr lang="en-US" altLang="zh-CN" dirty="0"/>
              <a:t>del</a:t>
            </a:r>
            <a:r>
              <a:rPr lang="zh-CN" altLang="en-US" dirty="0"/>
              <a:t> 点乘 </a:t>
            </a:r>
            <a:r>
              <a:rPr lang="en-US" altLang="zh-CN" dirty="0"/>
              <a:t>del</a:t>
            </a:r>
            <a:r>
              <a:rPr lang="zh-CN" altLang="en-US" dirty="0"/>
              <a:t> </a:t>
            </a:r>
            <a:r>
              <a:rPr lang="en-US" altLang="zh-CN" dirty="0"/>
              <a:t>u</a:t>
            </a:r>
            <a:r>
              <a:rPr lang="zh-CN" altLang="en-US" dirty="0"/>
              <a:t>，也可以记作 </a:t>
            </a:r>
            <a:r>
              <a:rPr lang="en-US" altLang="zh-CN" dirty="0"/>
              <a:t>del</a:t>
            </a:r>
            <a:r>
              <a:rPr lang="zh-CN" altLang="en-US" dirty="0"/>
              <a:t> 平方 </a:t>
            </a:r>
            <a:r>
              <a:rPr lang="en-US" altLang="zh-CN" dirty="0"/>
              <a:t>u</a:t>
            </a:r>
          </a:p>
          <a:p>
            <a:r>
              <a:rPr lang="en-US" altLang="zh-CN" dirty="0"/>
              <a:t>2</a:t>
            </a:r>
            <a:r>
              <a:rPr lang="zh-CN" altLang="en-US" dirty="0"/>
              <a:t>、从定义可以看出，拉普拉斯算子是二阶微分算子。</a:t>
            </a:r>
            <a:endParaRPr lang="en-US" altLang="zh-CN" dirty="0"/>
          </a:p>
          <a:p>
            <a:r>
              <a:rPr lang="en-US" altLang="zh-CN" dirty="0"/>
              <a:t>3</a:t>
            </a:r>
            <a:r>
              <a:rPr lang="zh-CN" altLang="en-US" dirty="0"/>
              <a:t>、拉普拉斯算子的物理意义是什么？它的物理意义是相当于对梯度场求散度</a:t>
            </a:r>
            <a:endParaRPr lang="en-US" altLang="zh-CN" dirty="0"/>
          </a:p>
          <a:p>
            <a:r>
              <a:rPr lang="en-US" altLang="zh-CN" dirty="0"/>
              <a:t>4</a:t>
            </a:r>
            <a:r>
              <a:rPr lang="zh-CN" altLang="en-US" dirty="0"/>
              <a:t>、拉普拉斯算子实际描述的是函数在某一点周围的平均值与该点的函数值的差。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接下来看一下什么是物质导数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、物质导数针对的是流体微团，而不是空间固定的点。那什么是流体微团，无穷小的粒子，但是要足够大，大到能存放许多分子，使其被看成是连续介质。标量函数</a:t>
                </a:r>
                <a:r>
                  <a:rPr lang="en-US" altLang="zh-CN" dirty="0"/>
                  <a:t>Q(</a:t>
                </a:r>
                <a:r>
                  <a:rPr lang="en-US" altLang="zh-CN" dirty="0" err="1"/>
                  <a:t>x,y,z,t</a:t>
                </a:r>
                <a:r>
                  <a:rPr lang="en-US" altLang="zh-CN" dirty="0"/>
                  <a:t>)</a:t>
                </a:r>
                <a:r>
                  <a:rPr lang="zh-CN" altLang="en-US" dirty="0"/>
                  <a:t>，速度场</a:t>
                </a:r>
                <a:r>
                  <a:rPr lang="en-US" altLang="zh-CN" dirty="0"/>
                  <a:t>V(</a:t>
                </a:r>
                <a:r>
                  <a:rPr lang="en-US" altLang="zh-CN" dirty="0" err="1"/>
                  <a:t>u,v,w</a:t>
                </a:r>
                <a:r>
                  <a:rPr lang="en-US" altLang="zh-CN" dirty="0"/>
                  <a:t>)</a:t>
                </a:r>
              </a:p>
              <a:p>
                <a:r>
                  <a:rPr lang="en-US" altLang="zh-CN" dirty="0"/>
                  <a:t>2</a:t>
                </a:r>
                <a:r>
                  <a:rPr lang="zh-CN" altLang="en-US" dirty="0"/>
                  <a:t>、物质导数</a:t>
                </a:r>
                <a:r>
                  <a:rPr lang="en-US" altLang="zh-CN" dirty="0"/>
                  <a:t>DQ/Dt</a:t>
                </a:r>
                <a:r>
                  <a:rPr lang="zh-CN" altLang="en-US" dirty="0"/>
                  <a:t>表示为</a:t>
                </a:r>
                <a:r>
                  <a:rPr lang="en-US" altLang="zh-CN" dirty="0"/>
                  <a:t>Q</a:t>
                </a:r>
                <a:r>
                  <a:rPr lang="zh-CN" altLang="en-US" dirty="0"/>
                  <a:t>对时间</a:t>
                </a:r>
                <a:r>
                  <a:rPr lang="en-US" altLang="zh-CN" dirty="0"/>
                  <a:t>t</a:t>
                </a:r>
                <a:r>
                  <a:rPr lang="zh-CN" altLang="en-US" dirty="0"/>
                  <a:t>做偏导数，以及速度与函数</a:t>
                </a:r>
                <a:r>
                  <a:rPr lang="en-US" altLang="zh-CN" dirty="0"/>
                  <a:t>Q</a:t>
                </a:r>
                <a:r>
                  <a:rPr lang="zh-CN" altLang="en-US" dirty="0"/>
                  <a:t>梯度的点乘。</a:t>
                </a:r>
                <a:endParaRPr lang="en-US" altLang="zh-CN" dirty="0"/>
              </a:p>
              <a:p>
                <a:r>
                  <a:rPr lang="en-US" altLang="zh-CN" dirty="0"/>
                  <a:t>DQ/Dt</a:t>
                </a:r>
                <a:r>
                  <a:rPr lang="zh-CN" altLang="en-US" dirty="0"/>
                  <a:t>的的和偏</a:t>
                </a:r>
                <a:r>
                  <a:rPr lang="en-US" altLang="zh-CN" dirty="0"/>
                  <a:t>Q/</a:t>
                </a:r>
                <a:r>
                  <a:rPr lang="zh-CN" altLang="en-US" dirty="0"/>
                  <a:t>偏</a:t>
                </a:r>
                <a:r>
                  <a:rPr lang="en-US" altLang="zh-CN" dirty="0"/>
                  <a:t>t</a:t>
                </a:r>
                <a:r>
                  <a:rPr lang="zh-CN" altLang="en-US" dirty="0"/>
                  <a:t>的差别，</a:t>
                </a:r>
                <a:r>
                  <a:rPr lang="en-US" altLang="zh-CN" dirty="0"/>
                  <a:t>DQ/Dt</a:t>
                </a:r>
                <a:r>
                  <a:rPr lang="zh-CN" altLang="en-US" dirty="0"/>
                  <a:t>流体微团在空间运动时的，物理量</a:t>
                </a:r>
                <a:r>
                  <a:rPr lang="en-US" altLang="zh-CN" dirty="0"/>
                  <a:t>Q</a:t>
                </a:r>
                <a:r>
                  <a:rPr lang="zh-CN" altLang="en-US" dirty="0"/>
                  <a:t>变化的瞬时时间变化率，而偏</a:t>
                </a:r>
                <a:r>
                  <a:rPr lang="en-US" altLang="zh-CN" dirty="0"/>
                  <a:t>Q/</a:t>
                </a:r>
                <a:r>
                  <a:rPr lang="zh-CN" altLang="en-US" dirty="0"/>
                  <a:t>偏</a:t>
                </a:r>
                <a:r>
                  <a:rPr lang="en-US" altLang="zh-CN" dirty="0"/>
                  <a:t>t</a:t>
                </a:r>
                <a:r>
                  <a:rPr lang="zh-CN" altLang="en-US" dirty="0"/>
                  <a:t>是在流体微团在固定点</a:t>
                </a:r>
                <a:r>
                  <a:rPr lang="en-US" altLang="zh-CN" dirty="0"/>
                  <a:t>1</a:t>
                </a:r>
                <a:r>
                  <a:rPr lang="zh-CN" altLang="en-US" dirty="0"/>
                  <a:t>时，物理量</a:t>
                </a:r>
                <a:r>
                  <a:rPr lang="en-US" altLang="zh-CN" dirty="0"/>
                  <a:t>Q</a:t>
                </a:r>
                <a:r>
                  <a:rPr lang="zh-CN" altLang="en-US" dirty="0"/>
                  <a:t>变化的瞬时时间变化率。</a:t>
                </a:r>
                <a:endParaRPr lang="en-US" altLang="zh-CN" dirty="0"/>
              </a:p>
              <a:p>
                <a:r>
                  <a:rPr lang="en-US" altLang="zh-CN" dirty="0"/>
                  <a:t>3</a:t>
                </a:r>
                <a:r>
                  <a:rPr lang="zh-CN" altLang="en-US" dirty="0"/>
                  <a:t>、我们把这个定义为当地导数</a:t>
                </a:r>
                <a:endParaRPr lang="en-US" altLang="zh-CN" dirty="0"/>
              </a:p>
              <a:p>
                <a:r>
                  <a:rPr lang="en-US" altLang="zh-CN" dirty="0"/>
                  <a:t>4</a:t>
                </a:r>
                <a:r>
                  <a:rPr lang="zh-CN" altLang="en-US" dirty="0"/>
                  <a:t>、而迁移导数在物理上表示流体微团从一点运动到另一点，因为流场空间不均匀性引起的时间变化率。也就是物质导数可以分成当地导数和迁移导数之和。</a:t>
                </a:r>
                <a:endParaRPr lang="en-US" altLang="zh-CN" dirty="0"/>
              </a:p>
              <a:p>
                <a:r>
                  <a:rPr lang="zh-CN" altLang="en-US" dirty="0"/>
                  <a:t>物质导数的物理意义是什么呢？假如我们去爬山，我们观察物理量温度的变化，中午温度比早上高，山顶温度比山脚低。也就是说你从一个点爬到另一个点，温度变化不仅跟时间变化有关，跟空间位置变化有关，这就是物质导数的物理意义。</a:t>
                </a:r>
                <a:endParaRPr lang="en-US" altLang="zh-CN" dirty="0"/>
              </a:p>
              <a:p>
                <a:r>
                  <a:rPr lang="en-US" altLang="zh-CN" dirty="0"/>
                  <a:t>5</a:t>
                </a:r>
                <a:r>
                  <a:rPr lang="zh-CN" altLang="en-US" dirty="0"/>
                  <a:t>、物质导数鱼时间全导数的关系是什么呢？</a:t>
                </a:r>
                <a:endParaRPr lang="en-US" altLang="zh-CN" dirty="0"/>
              </a:p>
              <a:p>
                <a:r>
                  <a:rPr lang="en-US" altLang="zh-CN" dirty="0"/>
                  <a:t>6</a:t>
                </a:r>
                <a:r>
                  <a:rPr lang="zh-CN" altLang="en-US" dirty="0"/>
                  <a:t>、物质导数实际上是对时间全导数，只是</a:t>
                </a:r>
                <a:r>
                  <a:rPr lang="en-US" altLang="zh-CN" dirty="0"/>
                  <a:t>DQ/Dt</a:t>
                </a:r>
                <a:r>
                  <a:rPr lang="zh-CN" altLang="en-US" dirty="0"/>
                  <a:t>的表示突显其物理意义，而</a:t>
                </a:r>
                <a:r>
                  <a:rPr lang="en-US" altLang="zh-CN" dirty="0" err="1"/>
                  <a:t>dQ</a:t>
                </a:r>
                <a:r>
                  <a:rPr lang="en-US" altLang="zh-CN" dirty="0"/>
                  <a:t>/dt</a:t>
                </a:r>
                <a:r>
                  <a:rPr lang="zh-CN" altLang="en-US" dirty="0"/>
                  <a:t>数学上更正式一点</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虽然欧拉网格法求出来的方程解更加精确，但是由于欧拉视角的</a:t>
                </a:r>
                <a:r>
                  <a:rPr lang="en-US" altLang="zh-CN" dirty="0"/>
                  <a:t>NS</a:t>
                </a:r>
                <a:r>
                  <a:rPr lang="zh-CN" altLang="en-US" dirty="0"/>
                  <a:t>方程太复杂，这里时间关系，我们先介绍相对简单的拉格朗日视角方程推导及其求解，下次再介绍欧拉视角相关的推导和求解。</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、接下来我们看一下基于拉格朗日视角解流体力学的一个方法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a:t>
            </a:r>
            <a:endParaRPr lang="en-US" altLang="zh-CN" dirty="0"/>
          </a:p>
          <a:p>
            <a:r>
              <a:rPr lang="en-US" altLang="zh-CN" dirty="0"/>
              <a:t>6</a:t>
            </a:r>
            <a:r>
              <a:rPr lang="zh-CN" altLang="en-US" dirty="0"/>
              <a:t>、其采用平滑核函数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接下来我们看下我们怎么靠这个核函数来计算各种物理量的</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表示邻域粒子，质量除以密度表示体积，这里我们为了计算简便，物理量对应的体积分都直接乘上 </a:t>
            </a:r>
            <a:r>
              <a:rPr lang="en-US" altLang="zh-CN" dirty="0"/>
              <a:t>V</a:t>
            </a:r>
            <a:r>
              <a:rPr lang="zh-CN" altLang="en-US" dirty="0"/>
              <a:t> 来表示。</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a:t>
            </a:r>
            <a:endParaRPr lang="en-US" altLang="zh-CN" dirty="0"/>
          </a:p>
          <a:p>
            <a:r>
              <a:rPr lang="en-US" altLang="zh-CN" dirty="0"/>
              <a:t>6</a:t>
            </a:r>
            <a:r>
              <a:rPr lang="zh-CN" altLang="en-US" dirty="0"/>
              <a:t>、有些情况，我们需要用到一阶的，因此这里用核函数的梯度来近似</a:t>
            </a:r>
            <a:endParaRPr lang="en-US" altLang="zh-CN" dirty="0"/>
          </a:p>
          <a:p>
            <a:r>
              <a:rPr lang="en-US" altLang="zh-CN" dirty="0"/>
              <a:t>7</a:t>
            </a:r>
            <a:r>
              <a:rPr lang="zh-CN" altLang="en-US" dirty="0"/>
              <a:t>、同样的，二阶求导，我们用核函数的二阶拉普拉斯算子来近似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，实线是原函数、短虚线是梯度，点虚线是拉普拉斯，从图上可以看出，原函数是符合单调性，而一阶和二阶函数都不符合单调性，也就是核函数算出来的权重不是从远到近，越来越大。而</a:t>
            </a:r>
            <a:r>
              <a:rPr kumimoji="1" lang="en-US" altLang="zh-CN" dirty="0" err="1"/>
              <a:t>spily</a:t>
            </a:r>
            <a:r>
              <a:rPr kumimoji="1" lang="zh-CN" altLang="en-US" dirty="0"/>
              <a:t>函数在一阶梯度和二阶拉普拉斯都具有很好的单调性。因此，我们一般估算时候原函数选用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前面讨论约束的时候，提到约束有许多不同的约束类型</a:t>
            </a:r>
            <a:endParaRPr lang="en-US" altLang="zh-CN" dirty="0"/>
          </a:p>
          <a:p>
            <a:r>
              <a:rPr lang="en-US" altLang="zh-CN" dirty="0"/>
              <a:t>1</a:t>
            </a:r>
            <a:r>
              <a:rPr lang="zh-CN" altLang="en-US" dirty="0"/>
              <a:t>、我们按照约束类型分组，构造不同优先级</a:t>
            </a:r>
            <a:endParaRPr lang="en-US" altLang="zh-CN" dirty="0"/>
          </a:p>
          <a:p>
            <a:r>
              <a:rPr lang="en-US" altLang="zh-CN" dirty="0"/>
              <a:t>2</a:t>
            </a:r>
            <a:r>
              <a:rPr lang="zh-CN" altLang="en-US" dirty="0"/>
              <a:t>、相同类型分成一组</a:t>
            </a:r>
            <a:endParaRPr lang="en-US" altLang="zh-CN" dirty="0"/>
          </a:p>
          <a:p>
            <a:r>
              <a:rPr lang="en-US" altLang="zh-CN" dirty="0"/>
              <a:t>3</a:t>
            </a:r>
            <a:r>
              <a:rPr lang="zh-CN" altLang="en-US" dirty="0"/>
              <a:t>、优先级高的先处理，然后把 </a:t>
            </a:r>
            <a:r>
              <a:rPr lang="en-US" altLang="zh-CN" dirty="0"/>
              <a:t>delta</a:t>
            </a:r>
            <a:r>
              <a:rPr lang="zh-CN" altLang="en-US" dirty="0"/>
              <a:t> </a:t>
            </a:r>
            <a:r>
              <a:rPr lang="en-US" altLang="zh-CN" dirty="0"/>
              <a:t>p</a:t>
            </a:r>
            <a:r>
              <a:rPr lang="zh-CN" altLang="en-US" dirty="0"/>
              <a:t> </a:t>
            </a:r>
            <a:r>
              <a:rPr lang="en-US" altLang="zh-CN" dirty="0" err="1"/>
              <a:t>i</a:t>
            </a:r>
            <a:r>
              <a:rPr lang="zh-CN" altLang="en-US" dirty="0"/>
              <a:t> 累加到 </a:t>
            </a:r>
            <a:r>
              <a:rPr lang="en-US" altLang="zh-CN" dirty="0"/>
              <a:t>p</a:t>
            </a:r>
            <a:r>
              <a:rPr lang="zh-CN" altLang="en-US" dirty="0"/>
              <a:t> </a:t>
            </a:r>
            <a:r>
              <a:rPr lang="en-US" altLang="zh-CN" dirty="0" err="1"/>
              <a:t>i</a:t>
            </a:r>
            <a:r>
              <a:rPr lang="zh-CN" altLang="en-US" dirty="0"/>
              <a:t> 上，再处理低优先级的</a:t>
            </a:r>
            <a:endParaRPr lang="en-US" altLang="zh-CN" dirty="0"/>
          </a:p>
          <a:p>
            <a:r>
              <a:rPr lang="en-US" altLang="zh-CN" dirty="0"/>
              <a:t>4</a:t>
            </a:r>
            <a:r>
              <a:rPr lang="zh-CN" altLang="en-US" dirty="0"/>
              <a:t>、如，先处理碰撞约束，再处理密度约束。</a:t>
            </a:r>
            <a:endParaRPr lang="en-US" altLang="zh-CN" dirty="0"/>
          </a:p>
          <a:p>
            <a:endParaRPr lang="en-US" altLang="zh-CN" dirty="0"/>
          </a:p>
          <a:p>
            <a:r>
              <a:rPr lang="zh-CN" altLang="en-US" dirty="0"/>
              <a:t>这样做能加快约束修正位置的收敛速度，能够更快接近真实解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、我们在 </a:t>
            </a:r>
            <a:r>
              <a:rPr kumimoji="1" lang="en-US" altLang="zh-CN" dirty="0"/>
              <a:t>SPH</a:t>
            </a:r>
            <a:r>
              <a:rPr kumimoji="1" lang="zh-CN" altLang="en-US" dirty="0"/>
              <a:t> 那一节也提到，</a:t>
            </a:r>
            <a:r>
              <a:rPr kumimoji="1" lang="en-US" altLang="zh-CN" dirty="0"/>
              <a:t>W</a:t>
            </a:r>
            <a:r>
              <a:rPr kumimoji="1" lang="zh-CN" altLang="en-US" dirty="0"/>
              <a:t>选择 </a:t>
            </a:r>
            <a:r>
              <a:rPr kumimoji="1" lang="en-US" altLang="zh-CN" dirty="0"/>
              <a:t>poly6</a:t>
            </a:r>
            <a:r>
              <a:rPr kumimoji="1" lang="zh-CN" altLang="en-US" dirty="0"/>
              <a:t>，而梯度选择 </a:t>
            </a:r>
            <a:r>
              <a:rPr kumimoji="1" lang="en-US" altLang="zh-CN" dirty="0"/>
              <a:t>spiky</a:t>
            </a:r>
          </a:p>
          <a:p>
            <a:r>
              <a:rPr kumimoji="1" lang="en-US" altLang="zh-CN" dirty="0"/>
              <a:t>5</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6</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err="1"/>
              <a:t>lmabda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流体力学的白月光那就是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方程经过欧拉、纳维、柯西和斯托克斯四位大神的不断完善，最后得出了适用于可压缩变黏度的黏性的最普适的流体运动方程，也奠定了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在开始详细介绍</a:t>
            </a:r>
            <a:r>
              <a:rPr lang="en-US" altLang="zh-CN" dirty="0"/>
              <a:t>NS</a:t>
            </a:r>
            <a:r>
              <a:rPr lang="zh-CN" altLang="en-US" dirty="0"/>
              <a:t>方程之前，先回顾一些向量微分基础</a:t>
            </a:r>
            <a:endParaRPr lang="en-US" altLang="zh-CN" dirty="0"/>
          </a:p>
          <a:p>
            <a:r>
              <a:rPr lang="en-US" altLang="zh-CN" dirty="0" err="1"/>
              <a:t>Nabla</a:t>
            </a:r>
            <a:r>
              <a:rPr lang="zh-CN" altLang="en-US" dirty="0"/>
              <a:t> 算子</a:t>
            </a:r>
            <a:endParaRPr lang="en-US" altLang="zh-CN" dirty="0"/>
          </a:p>
          <a:p>
            <a:r>
              <a:rPr lang="zh-CN" altLang="en-US" dirty="0"/>
              <a:t>梯度</a:t>
            </a:r>
            <a:endParaRPr lang="en-US" altLang="zh-CN" dirty="0"/>
          </a:p>
          <a:p>
            <a:r>
              <a:rPr lang="zh-CN" altLang="en-US" dirty="0"/>
              <a:t>散度</a:t>
            </a:r>
            <a:endParaRPr lang="en-US" altLang="zh-CN" dirty="0"/>
          </a:p>
          <a:p>
            <a:r>
              <a:rPr lang="zh-CN" altLang="en-US" dirty="0"/>
              <a:t>拉普拉斯算子</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先回顾一下</a:t>
                </a:r>
                <a:r>
                  <a:rPr lang="en-US" altLang="zh-CN" dirty="0" err="1"/>
                  <a:t>nabla</a:t>
                </a:r>
                <a:r>
                  <a:rPr lang="zh-CN" altLang="en-US" dirty="0"/>
                  <a:t>算子</a:t>
                </a:r>
                <a:endParaRPr lang="en-US" altLang="zh-CN" dirty="0"/>
              </a:p>
              <a:p>
                <a:r>
                  <a:rPr lang="en-US" altLang="zh-CN" dirty="0" err="1"/>
                  <a:t>Nabla</a:t>
                </a:r>
                <a:r>
                  <a:rPr lang="zh-CN" altLang="en-US" dirty="0"/>
                  <a:t> 算子是一种向量微分算子</a:t>
                </a:r>
                <a:endParaRPr lang="en-US" altLang="zh-CN" dirty="0"/>
              </a:p>
              <a:p>
                <a:r>
                  <a:rPr lang="zh-CN" altLang="en-US" dirty="0"/>
                  <a:t>它直接作用于函数</a:t>
                </a:r>
                <a:r>
                  <a:rPr lang="en-US" altLang="zh-CN" dirty="0"/>
                  <a:t>F</a:t>
                </a:r>
                <a:r>
                  <a:rPr lang="zh-CN" altLang="en-US" dirty="0"/>
                  <a:t>，表示梯度</a:t>
                </a:r>
                <a:endParaRPr lang="en-US" altLang="zh-CN" dirty="0"/>
              </a:p>
              <a:p>
                <a:r>
                  <a:rPr lang="zh-CN" altLang="en-US" dirty="0"/>
                  <a:t>它与非标量函数</a:t>
                </a:r>
                <a:r>
                  <a:rPr lang="en-US" altLang="zh-CN" dirty="0"/>
                  <a:t>F</a:t>
                </a:r>
                <a:r>
                  <a:rPr lang="zh-CN" altLang="en-US" dirty="0"/>
                  <a:t>做点乘，表示散度</a:t>
                </a:r>
                <a:endParaRPr lang="en-US" altLang="zh-CN" dirty="0"/>
              </a:p>
              <a:p>
                <a:r>
                  <a:rPr lang="zh-CN" altLang="en-US" dirty="0"/>
                  <a:t>它与梯度做点乘是拉普拉斯算子</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这个是梯度的数学定义和表示。我们再看一下什么是梯度物理意义？</a:t>
            </a:r>
            <a:endParaRPr lang="en-US" altLang="zh-CN" dirty="0"/>
          </a:p>
          <a:p>
            <a:r>
              <a:rPr lang="en-US" altLang="zh-CN" dirty="0"/>
              <a:t>1</a:t>
            </a:r>
            <a:r>
              <a:rPr lang="zh-CN" altLang="en-US" dirty="0"/>
              <a:t>、梯度物理意义是沿梯度方向的方向导数最大，函数值增加最快</a:t>
            </a:r>
            <a:endParaRPr lang="en-US" altLang="zh-CN" dirty="0"/>
          </a:p>
          <a:p>
            <a:r>
              <a:rPr lang="en-US" altLang="zh-CN" dirty="0"/>
              <a:t>2</a:t>
            </a:r>
            <a:r>
              <a:rPr lang="zh-CN" altLang="en-US" dirty="0"/>
              <a:t>、梯度有一个重要性质：梯度向量和等值面垂直。这个性质非常重要，我们后面会用到。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2021/7/5</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2021/7/5</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2021/7/5</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2021/7/5</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2021/7/5</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2021/7/5</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2021/7/5</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2021/7/5</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2021/7/5</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2021/7/5</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2021/7/5</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1.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3.gif"/><Relationship Id="rId4" Type="http://schemas.openxmlformats.org/officeDocument/2006/relationships/image" Target="../media/image73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70.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4.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4" Type="http://schemas.openxmlformats.org/officeDocument/2006/relationships/image" Target="../media/image332.png"/><Relationship Id="rId9"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acc>
                              <m:accPr>
                                <m:chr m:val="⃗"/>
                                <m:ctrlPr>
                                  <a:rPr lang="en-US" altLang="zh-CN" i="1" smtClean="0">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𝑛</m:t>
                                </m:r>
                              </m:e>
                            </m:acc>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对于函数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，称</a:t>
                </a:r>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二阶微分算子</a:t>
                </a:r>
                <a:endParaRPr lang="en-US" altLang="zh-CN" dirty="0"/>
              </a:p>
              <a:p>
                <a:r>
                  <a:rPr lang="zh-CN" altLang="en-US" dirty="0"/>
                  <a:t>相当于对梯度场求散度</a:t>
                </a:r>
                <a:endParaRPr lang="en-US" altLang="zh-CN" dirty="0"/>
              </a:p>
              <a:p>
                <a:r>
                  <a:rPr lang="zh-CN" altLang="en-US" dirty="0"/>
                  <a:t>函数在某一点</a:t>
                </a:r>
                <a:r>
                  <a:rPr lang="zh-CN" altLang="en-US" dirty="0">
                    <a:solidFill>
                      <a:srgbClr val="C00000"/>
                    </a:solidFill>
                  </a:rPr>
                  <a:t>周围的平均值</a:t>
                </a:r>
                <a:r>
                  <a:rPr lang="zh-CN" altLang="en-US" dirty="0"/>
                  <a:t>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r>
                          <a:rPr lang="en-US" altLang="zh-CN" i="1">
                            <a:solidFill>
                              <a:srgbClr val="C00000"/>
                            </a:solidFill>
                            <a:latin typeface="Cambria Math" panose="02040503050406030204" pitchFamily="18" charset="0"/>
                          </a:rPr>
                          <m:t>𝑄</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𝑢</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𝑣</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𝑤</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𝑄</m:t>
                    </m:r>
                  </m:oMath>
                </a14:m>
                <a:endParaRPr lang="en-US" altLang="zh-CN" dirty="0">
                  <a:solidFill>
                    <a:schemeClr val="accent2"/>
                  </a:solidFill>
                </a:endParaRPr>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当地</m:t>
                    </m:r>
                    <m:r>
                      <a:rPr lang="zh-CN" altLang="en-US" i="1" smtClean="0">
                        <a:solidFill>
                          <a:schemeClr val="accent1"/>
                        </a:solidFill>
                        <a:latin typeface="Cambria Math" panose="02040503050406030204" pitchFamily="18" charset="0"/>
                      </a:rPr>
                      <m:t>导数</m:t>
                    </m:r>
                    <m:r>
                      <a:rPr lang="en-US" altLang="zh-CN" b="0" i="1" smtClean="0">
                        <a:solidFill>
                          <a:schemeClr val="accent1"/>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ea typeface="Cambria Math" panose="02040503050406030204" pitchFamily="18" charset="0"/>
                      </a:rPr>
                      <m:t>迁移</m:t>
                    </m:r>
                    <m:r>
                      <a:rPr lang="zh-CN" altLang="en-US" i="1" smtClean="0">
                        <a:solidFill>
                          <a:schemeClr val="accent2"/>
                        </a:solidFill>
                        <a:latin typeface="Cambria Math" panose="02040503050406030204" pitchFamily="18" charset="0"/>
                        <a:ea typeface="Cambria Math" panose="02040503050406030204" pitchFamily="18" charset="0"/>
                      </a:rPr>
                      <m:t>导数</m:t>
                    </m:r>
                    <m:r>
                      <a:rPr lang="en-US" altLang="zh-CN" b="0" i="1" smtClean="0">
                        <a:solidFill>
                          <a:schemeClr val="accent2"/>
                        </a:solidFill>
                        <a:latin typeface="Cambria Math" panose="02040503050406030204" pitchFamily="18" charset="0"/>
                        <a:ea typeface="Cambria Math" panose="02040503050406030204" pitchFamily="18" charset="0"/>
                      </a:rPr>
                      <m:t>)</m:t>
                    </m:r>
                  </m:oMath>
                </a14:m>
                <a:endParaRPr lang="en-US" altLang="zh-CN" dirty="0">
                  <a:solidFill>
                    <a:schemeClr val="accent2"/>
                  </a:solidFill>
                </a:endParaRPr>
              </a:p>
              <a:p>
                <a:r>
                  <a:rPr lang="zh-CN" altLang="en-US" dirty="0"/>
                  <a:t>物质导数与对时间的全导数的关系</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𝑑𝑄</m:t>
                        </m:r>
                      </m:num>
                      <m:den>
                        <m:r>
                          <a:rPr lang="en-US" altLang="zh-CN" i="1">
                            <a:solidFill>
                              <a:srgbClr val="C00000"/>
                            </a:solidFill>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7423088" y="206642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956" t="-2035"/>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4"/>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与梯度作点乘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拉普拉斯算子</m:t>
                      </m:r>
                      <m:r>
                        <a:rPr lang="en-US" altLang="zh-CN" i="1">
                          <a:latin typeface="Cambria Math" panose="02040503050406030204" pitchFamily="18" charset="0"/>
                          <a:ea typeface="Cambria Math" panose="02040503050406030204" pitchFamily="18" charset="0"/>
                        </a:rPr>
                        <m:t>)</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86" t="-1453" b="-2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31242</TotalTime>
  <Words>9596</Words>
  <Application>Microsoft Macintosh PowerPoint</Application>
  <PresentationFormat>宽屏</PresentationFormat>
  <Paragraphs>823</Paragraphs>
  <Slides>52</Slides>
  <Notes>51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52</vt:i4>
      </vt:variant>
    </vt:vector>
  </HeadingPairs>
  <TitlesOfParts>
    <vt:vector size="60"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流体力学的”白月光”——NS方程</vt:lpstr>
      <vt:lpstr>向量微分基础</vt:lpstr>
      <vt:lpstr>Nabla算子</vt:lpstr>
      <vt:lpstr>梯度 (Gradient)</vt:lpstr>
      <vt:lpstr>散度 (Divergence)</vt:lpstr>
      <vt:lpstr>拉普拉斯算子(Laplacian)</vt:lpstr>
      <vt:lpstr>物质导数(material derivative)</vt:lpstr>
      <vt:lpstr>目录</vt:lpstr>
      <vt:lpstr>NS 方程——两种视角</vt:lpstr>
      <vt:lpstr>NS 方程——动量方程</vt:lpstr>
      <vt:lpstr>目录</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T112818</cp:lastModifiedBy>
  <cp:revision>692</cp:revision>
  <dcterms:created xsi:type="dcterms:W3CDTF">2021-05-31T06:56:37Z</dcterms:created>
  <dcterms:modified xsi:type="dcterms:W3CDTF">2021-07-05T00:47:51Z</dcterms:modified>
</cp:coreProperties>
</file>